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en-GB" sz="14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Gold Sports Mark</a:t>
          </a:r>
        </a:p>
        <a:p>
          <a:pPr algn="ctr">
            <a:lnSpc>
              <a:spcPct val="100000"/>
            </a:lnSpc>
          </a:pPr>
          <a:r>
            <a:rPr lang="en-US" sz="11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Award maintained</a:t>
          </a: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 custT="1"/>
      <dgm:spPr>
        <a:solidFill>
          <a:srgbClr val="FFC000"/>
        </a:solidFill>
      </dgm:spPr>
      <dgm:t>
        <a:bodyPr/>
        <a:lstStyle/>
        <a:p>
          <a:pPr algn="ctr"/>
          <a:endParaRPr lang="en-GB" sz="11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1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Early</a:t>
          </a:r>
          <a:r>
            <a:rPr lang="en-GB" sz="1100" baseline="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years Physical development – installation of the activity castle with zones for skills development</a:t>
          </a:r>
          <a:endParaRPr lang="en-GB" sz="1100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100" baseline="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Active lunchtimes - </a:t>
          </a:r>
          <a:r>
            <a:rPr lang="en-GB" sz="1100" baseline="0" dirty="0" err="1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eg.</a:t>
          </a:r>
          <a:r>
            <a:rPr lang="en-GB" sz="1100" baseline="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table tennis, tag rugby, golf, orienteering, dodge ball. basketball</a:t>
          </a:r>
          <a:endParaRPr lang="en-GB" sz="1100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D242072E-5ED9-450D-BA32-7B798B877114}">
      <dgm:prSet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11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Sporting Clubs after school include, tennis,  cross country, basketball, rugby, </a:t>
          </a:r>
        </a:p>
      </dgm:t>
    </dgm:pt>
    <dgm:pt modelId="{D2C9D932-E82E-4D4D-B351-F68FBF13AA25}" type="par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B42DA852-1A5C-4CD2-9C26-44CE9EFA1461}" type="sib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 custT="1"/>
      <dgm:spPr>
        <a:solidFill>
          <a:srgbClr val="FF0000"/>
        </a:solidFill>
      </dgm:spPr>
      <dgm:t>
        <a:bodyPr/>
        <a:lstStyle/>
        <a:p>
          <a:pPr algn="ctr"/>
          <a:endParaRPr lang="en-GB" sz="11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endParaRPr lang="en-GB" sz="11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endParaRPr lang="en-GB" sz="11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8" custScaleY="114941" custRadScaleRad="95642" custRadScaleInc="8388">
        <dgm:presLayoutVars>
          <dgm:bulletEnabled val="1"/>
        </dgm:presLayoutVars>
      </dgm:prSet>
      <dgm:spPr/>
    </dgm:pt>
    <dgm:pt modelId="{00D91726-3E03-4F1C-AB0C-E167FD880566}" type="pres">
      <dgm:prSet presAssocID="{C93A5F1D-5920-4782-BE45-12581CF9A450}" presName="sibTransFirstNode" presStyleLbl="bgShp" presStyleIdx="0" presStyleCnt="1" custLinFactNeighborX="63" custLinFactNeighborY="-1159"/>
      <dgm:spPr/>
    </dgm:pt>
    <dgm:pt modelId="{27D19B1F-5F71-437F-8730-870D3ABA636C}" type="pres">
      <dgm:prSet presAssocID="{59BE6C6F-66B2-4199-A7BB-CA0C05E6D7D5}" presName="nodeFollowingNodes" presStyleLbl="node1" presStyleIdx="1" presStyleCnt="8" custRadScaleRad="120874" custRadScaleInc="189626">
        <dgm:presLayoutVars>
          <dgm:bulletEnabled val="1"/>
        </dgm:presLayoutVars>
      </dgm:prSet>
      <dgm:spPr/>
    </dgm:pt>
    <dgm:pt modelId="{F552EF09-E40D-4E05-A123-A6E41E0580F0}" type="pres">
      <dgm:prSet presAssocID="{080D32E4-10A9-4443-A16F-048705309391}" presName="nodeFollowingNodes" presStyleLbl="node1" presStyleIdx="2" presStyleCnt="8" custScaleX="104899" custScaleY="108525" custRadScaleRad="101741" custRadScaleInc="-6190">
        <dgm:presLayoutVars>
          <dgm:bulletEnabled val="1"/>
        </dgm:presLayoutVars>
      </dgm:prSet>
      <dgm:spPr/>
    </dgm:pt>
    <dgm:pt modelId="{13906293-8EBE-4048-B7E3-657E912DED2B}" type="pres">
      <dgm:prSet presAssocID="{100DAEDB-E449-456C-AE2C-32F1056956F6}" presName="nodeFollowingNodes" presStyleLbl="node1" presStyleIdx="3" presStyleCnt="8" custScaleX="107424" custScaleY="106587" custRadScaleRad="117121" custRadScaleInc="-195583">
        <dgm:presLayoutVars>
          <dgm:bulletEnabled val="1"/>
        </dgm:presLayoutVars>
      </dgm:prSet>
      <dgm:spPr/>
    </dgm:pt>
    <dgm:pt modelId="{ADE87D86-2003-491A-A1F1-F71A7803E543}" type="pres">
      <dgm:prSet presAssocID="{D242072E-5ED9-450D-BA32-7B798B877114}" presName="nodeFollowingNodes" presStyleLbl="node1" presStyleIdx="4" presStyleCnt="8" custScaleX="118198" custScaleY="132726" custRadScaleRad="112974" custRadScaleInc="240238">
        <dgm:presLayoutVars>
          <dgm:bulletEnabled val="1"/>
        </dgm:presLayoutVars>
      </dgm:prSet>
      <dgm:spPr/>
    </dgm:pt>
    <dgm:pt modelId="{5A5F86F0-940C-4CC7-8AF3-3356DE242810}" type="pres">
      <dgm:prSet presAssocID="{EDE794AF-6624-460A-9C93-2ADDBA69CF7E}" presName="nodeFollowingNodes" presStyleLbl="node1" presStyleIdx="5" presStyleCnt="8" custScaleX="109797" custScaleY="118906" custRadScaleRad="107272" custRadScaleInc="27717">
        <dgm:presLayoutVars>
          <dgm:bulletEnabled val="1"/>
        </dgm:presLayoutVars>
      </dgm:prSet>
      <dgm:spPr/>
    </dgm:pt>
    <dgm:pt modelId="{D0BBC845-EF88-43B0-80CE-F2346E21D3E2}" type="pres">
      <dgm:prSet presAssocID="{C07B317C-D823-4AB5-B39D-EA828B5D2832}" presName="nodeFollowingNodes" presStyleLbl="node1" presStyleIdx="6" presStyleCnt="8" custScaleX="109471" custScaleY="143552" custRadScaleRad="94164" custRadScaleInc="-234078">
        <dgm:presLayoutVars>
          <dgm:bulletEnabled val="1"/>
        </dgm:presLayoutVars>
      </dgm:prSet>
      <dgm:spPr/>
    </dgm:pt>
    <dgm:pt modelId="{324276DC-1A35-4AE0-86DA-38C5D1EB12A9}" type="pres">
      <dgm:prSet presAssocID="{3E972072-A6BC-42FA-9C83-F2C385273CCC}" presName="nodeFollowingNodes" presStyleLbl="node1" presStyleIdx="7" presStyleCnt="8" custScaleX="112698" custScaleY="116405" custRadScaleRad="104290" custRadScaleInc="-9377">
        <dgm:presLayoutVars>
          <dgm:bulletEnabled val="1"/>
        </dgm:presLayoutVars>
      </dgm:prSet>
      <dgm:spPr/>
    </dgm:pt>
  </dgm:ptLst>
  <dgm:cxnLst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3676F206-755A-4C01-9100-A873FDC0AB3F}" srcId="{28698D1D-E192-4F40-A5B1-8A56ADC1AC84}" destId="{3E972072-A6BC-42FA-9C83-F2C385273CCC}" srcOrd="7" destOrd="0" parTransId="{C6620F14-8367-4691-B2DE-32873C8CFCDB}" sibTransId="{6A4CD483-520C-4F48-A54E-3E2203C86136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F5302A5C-3A24-48E1-859A-1E57C8161967}" srcId="{28698D1D-E192-4F40-A5B1-8A56ADC1AC84}" destId="{D242072E-5ED9-450D-BA32-7B798B877114}" srcOrd="4" destOrd="0" parTransId="{D2C9D932-E82E-4D4D-B351-F68FBF13AA25}" sibTransId="{B42DA852-1A5C-4CD2-9C26-44CE9EFA1461}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64D20747-04FD-4BD7-AA58-CDBCA9D45234}" srcId="{28698D1D-E192-4F40-A5B1-8A56ADC1AC84}" destId="{EDE794AF-6624-460A-9C93-2ADDBA69CF7E}" srcOrd="5" destOrd="0" parTransId="{F3C90DE1-B5F5-413D-A6F9-16C1447B71DB}" sibTransId="{404B91A2-0A9B-4BB4-B609-0DCFCD623D9C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D767A08E-98FA-45E6-BBD7-3EE4BCE8BEB4}" type="presOf" srcId="{D242072E-5ED9-450D-BA32-7B798B877114}" destId="{ADE87D86-2003-491A-A1F1-F71A7803E543}" srcOrd="0" destOrd="0" presId="urn:microsoft.com/office/officeart/2005/8/layout/cycle3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12EC7D2-BC99-48A6-9178-667374A68E4E}" srcId="{28698D1D-E192-4F40-A5B1-8A56ADC1AC84}" destId="{C07B317C-D823-4AB5-B39D-EA828B5D2832}" srcOrd="6" destOrd="0" parTransId="{F262D053-690B-4649-96BB-20BA16531DF5}" sibTransId="{A1A893C3-6C8A-4DFF-A465-F5E62C7B6B3D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B099F31A-211C-4B6A-A0CD-49222379EEF5}" type="presParOf" srcId="{62848F2D-D1C9-4946-87B9-0B442AAA7D4C}" destId="{ADE87D86-2003-491A-A1F1-F71A7803E543}" srcOrd="5" destOrd="0" presId="urn:microsoft.com/office/officeart/2005/8/layout/cycle3"/>
    <dgm:cxn modelId="{3A3400AD-BCA0-4B5E-B181-0C97C5A31AFD}" type="presParOf" srcId="{62848F2D-D1C9-4946-87B9-0B442AAA7D4C}" destId="{5A5F86F0-940C-4CC7-8AF3-3356DE242810}" srcOrd="6" destOrd="0" presId="urn:microsoft.com/office/officeart/2005/8/layout/cycle3"/>
    <dgm:cxn modelId="{B5CAF04F-DB9F-4C57-BECA-E8140B038E84}" type="presParOf" srcId="{62848F2D-D1C9-4946-87B9-0B442AAA7D4C}" destId="{D0BBC845-EF88-43B0-80CE-F2346E21D3E2}" srcOrd="7" destOrd="0" presId="urn:microsoft.com/office/officeart/2005/8/layout/cycle3"/>
    <dgm:cxn modelId="{25C825B6-7660-4ECF-BE82-1E2D9C6885E9}" type="presParOf" srcId="{62848F2D-D1C9-4946-87B9-0B442AAA7D4C}" destId="{324276DC-1A35-4AE0-86DA-38C5D1EB12A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547390" y="-44117"/>
          <a:ext cx="6162800" cy="6162800"/>
        </a:xfrm>
        <a:prstGeom prst="circularArrow">
          <a:avLst>
            <a:gd name="adj1" fmla="val 5544"/>
            <a:gd name="adj2" fmla="val 330680"/>
            <a:gd name="adj3" fmla="val 14632656"/>
            <a:gd name="adj4" fmla="val 1688364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745557" y="15480"/>
          <a:ext cx="1758701" cy="1010734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Gold Sports Mark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Award maintained</a:t>
          </a:r>
        </a:p>
      </dsp:txBody>
      <dsp:txXfrm>
        <a:off x="3794897" y="64820"/>
        <a:ext cx="1660021" cy="912054"/>
      </dsp:txXfrm>
    </dsp:sp>
    <dsp:sp modelId="{27D19B1F-5F71-437F-8730-870D3ABA636C}">
      <dsp:nvSpPr>
        <dsp:cNvPr id="0" name=""/>
        <dsp:cNvSpPr/>
      </dsp:nvSpPr>
      <dsp:spPr>
        <a:xfrm>
          <a:off x="6325626" y="4219368"/>
          <a:ext cx="1758701" cy="87935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368552" y="4262294"/>
        <a:ext cx="1672849" cy="793498"/>
      </dsp:txXfrm>
    </dsp:sp>
    <dsp:sp modelId="{F552EF09-E40D-4E05-A123-A6E41E0580F0}">
      <dsp:nvSpPr>
        <dsp:cNvPr id="0" name=""/>
        <dsp:cNvSpPr/>
      </dsp:nvSpPr>
      <dsp:spPr>
        <a:xfrm>
          <a:off x="6226689" y="2437399"/>
          <a:ext cx="1844860" cy="954315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273275" y="2483985"/>
        <a:ext cx="1751688" cy="861143"/>
      </dsp:txXfrm>
    </dsp:sp>
    <dsp:sp modelId="{13906293-8EBE-4048-B7E3-657E912DED2B}">
      <dsp:nvSpPr>
        <dsp:cNvPr id="0" name=""/>
        <dsp:cNvSpPr/>
      </dsp:nvSpPr>
      <dsp:spPr>
        <a:xfrm>
          <a:off x="6107759" y="874534"/>
          <a:ext cx="1889267" cy="937273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baseline="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Active lunchtimes - </a:t>
          </a:r>
          <a:r>
            <a:rPr lang="en-GB" sz="1100" kern="1200" baseline="0" dirty="0" err="1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eg.</a:t>
          </a:r>
          <a:r>
            <a:rPr lang="en-GB" sz="1100" kern="1200" baseline="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table tennis, tag rugby, golf, orienteering, dodge ball. basketball</a:t>
          </a:r>
          <a:endParaRPr lang="en-GB" sz="1100" kern="1200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53513" y="920288"/>
        <a:ext cx="1797759" cy="845765"/>
      </dsp:txXfrm>
    </dsp:sp>
    <dsp:sp modelId="{ADE87D86-2003-491A-A1F1-F71A7803E543}">
      <dsp:nvSpPr>
        <dsp:cNvPr id="0" name=""/>
        <dsp:cNvSpPr/>
      </dsp:nvSpPr>
      <dsp:spPr>
        <a:xfrm>
          <a:off x="486186" y="2131251"/>
          <a:ext cx="2078750" cy="116712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Sporting Clubs after school include, tennis,  cross country, basketball, rugby, </a:t>
          </a:r>
        </a:p>
      </dsp:txBody>
      <dsp:txXfrm>
        <a:off x="543160" y="2188225"/>
        <a:ext cx="1964802" cy="1053179"/>
      </dsp:txXfrm>
    </dsp:sp>
    <dsp:sp modelId="{5A5F86F0-940C-4CC7-8AF3-3356DE242810}">
      <dsp:nvSpPr>
        <dsp:cNvPr id="0" name=""/>
        <dsp:cNvSpPr/>
      </dsp:nvSpPr>
      <dsp:spPr>
        <a:xfrm>
          <a:off x="1172715" y="4080186"/>
          <a:ext cx="1931001" cy="1045601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223757" y="4131228"/>
        <a:ext cx="1828917" cy="943517"/>
      </dsp:txXfrm>
    </dsp:sp>
    <dsp:sp modelId="{D0BBC845-EF88-43B0-80CE-F2346E21D3E2}">
      <dsp:nvSpPr>
        <dsp:cNvPr id="0" name=""/>
        <dsp:cNvSpPr/>
      </dsp:nvSpPr>
      <dsp:spPr>
        <a:xfrm>
          <a:off x="3671899" y="4868623"/>
          <a:ext cx="1925268" cy="1262325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solidFill>
              <a:schemeClr val="tx1"/>
            </a:solidFill>
            <a:latin typeface="Comic Sans MS" pitchFamily="66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33521" y="4930245"/>
        <a:ext cx="1802024" cy="1139081"/>
      </dsp:txXfrm>
    </dsp:sp>
    <dsp:sp modelId="{324276DC-1A35-4AE0-86DA-38C5D1EB12A9}">
      <dsp:nvSpPr>
        <dsp:cNvPr id="0" name=""/>
        <dsp:cNvSpPr/>
      </dsp:nvSpPr>
      <dsp:spPr>
        <a:xfrm>
          <a:off x="1426120" y="711155"/>
          <a:ext cx="1982021" cy="1023608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Early</a:t>
          </a:r>
          <a:r>
            <a:rPr lang="en-GB" sz="1100" kern="1200" baseline="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years Physical development – installation of the activity castle with zones for skills development</a:t>
          </a:r>
          <a:endParaRPr lang="en-GB" sz="1100" kern="1200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76088" y="761123"/>
        <a:ext cx="1882085" cy="923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06606282"/>
              </p:ext>
            </p:extLst>
          </p:nvPr>
        </p:nvGraphicFramePr>
        <p:xfrm>
          <a:off x="1464598" y="447205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55810" y="2578457"/>
            <a:ext cx="2836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Shipley CE Primary 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 &amp; Sport Premium Impact 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2023-23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19035" y="6447039"/>
            <a:ext cx="2115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 flipV="1">
            <a:off x="11937130" y="1473410"/>
            <a:ext cx="45719" cy="45719"/>
          </a:xfrm>
          <a:prstGeom prst="rect">
            <a:avLst/>
          </a:prstGeom>
          <a:noFill/>
          <a:ln>
            <a:solidFill>
              <a:schemeClr val="accen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4D8153-0C67-4B4D-94A9-8C870802BBCD}"/>
              </a:ext>
            </a:extLst>
          </p:cNvPr>
          <p:cNvSpPr txBox="1"/>
          <p:nvPr/>
        </p:nvSpPr>
        <p:spPr>
          <a:xfrm>
            <a:off x="7790212" y="3009344"/>
            <a:ext cx="1698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Appointment of sports assistant to increase participation in  competitive sports events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B24C53-32C4-425F-8CEB-2ED1B6DE6C4A}"/>
              </a:ext>
            </a:extLst>
          </p:cNvPr>
          <p:cNvSpPr txBox="1"/>
          <p:nvPr/>
        </p:nvSpPr>
        <p:spPr>
          <a:xfrm>
            <a:off x="2798620" y="4552253"/>
            <a:ext cx="1666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Swimming lessons &amp; water safety delivered to KS2 pupils, including catch up for some KS2 pupils. 87% swim 25m unaided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75DF7C-07FB-4D50-81A2-8C8D4BB43DEF}"/>
              </a:ext>
            </a:extLst>
          </p:cNvPr>
          <p:cNvSpPr txBox="1"/>
          <p:nvPr/>
        </p:nvSpPr>
        <p:spPr>
          <a:xfrm>
            <a:off x="5249899" y="5557652"/>
            <a:ext cx="1666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Intra schools events include country dancing, athletics and fitness challenges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6EC20-CE8D-451A-B187-8CB523E40E3A}"/>
              </a:ext>
            </a:extLst>
          </p:cNvPr>
          <p:cNvSpPr txBox="1"/>
          <p:nvPr/>
        </p:nvSpPr>
        <p:spPr>
          <a:xfrm>
            <a:off x="7821881" y="4819380"/>
            <a:ext cx="16665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Visiting gymnast </a:t>
            </a:r>
            <a:r>
              <a:rPr lang="en-GB" sz="1100" dirty="0" err="1"/>
              <a:t>Coutney</a:t>
            </a:r>
            <a:r>
              <a:rPr lang="en-GB" sz="1100" dirty="0"/>
              <a:t> Tulloch performed and coached pupils</a:t>
            </a:r>
          </a:p>
        </p:txBody>
      </p:sp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Head</cp:lastModifiedBy>
  <cp:revision>33</cp:revision>
  <dcterms:created xsi:type="dcterms:W3CDTF">2015-12-14T14:06:32Z</dcterms:created>
  <dcterms:modified xsi:type="dcterms:W3CDTF">2023-09-13T14:50:09Z</dcterms:modified>
</cp:coreProperties>
</file>