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9" r:id="rId5"/>
    <p:sldId id="266" r:id="rId6"/>
    <p:sldId id="265" r:id="rId7"/>
    <p:sldId id="267" r:id="rId8"/>
    <p:sldId id="271" r:id="rId9"/>
    <p:sldId id="270" r:id="rId10"/>
    <p:sldId id="26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BDA3-D1B6-4BE6-8511-F6206B8D0F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6D239-20D9-400A-AE5F-D8C5B8CF1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978" y="457200"/>
            <a:ext cx="7830589" cy="964276"/>
          </a:xfrm>
          <a:ln w="12700">
            <a:solidFill>
              <a:srgbClr val="006600"/>
            </a:solidFill>
          </a:ln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Starting School 2023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964" y="1806868"/>
            <a:ext cx="6200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Welcome to Shipley Church of England Primary School</a:t>
            </a:r>
            <a:endParaRPr lang="en-GB" sz="28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2" y="2933987"/>
            <a:ext cx="3632661" cy="271328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3286" y="2979110"/>
            <a:ext cx="3571508" cy="266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6396" y="5864852"/>
            <a:ext cx="7515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Friendship…Faith…Future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42075" y="1421476"/>
            <a:ext cx="3165379" cy="23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50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Early Years Curriculum September 2023</a:t>
            </a:r>
            <a:b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458734"/>
            <a:ext cx="8398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Quality </a:t>
            </a:r>
            <a:r>
              <a:rPr lang="en-GB" sz="2800" dirty="0">
                <a:latin typeface="Comic Sans MS" panose="030F0702030302020204" pitchFamily="66" charset="0"/>
              </a:rPr>
              <a:t>and consistency in </a:t>
            </a:r>
            <a:r>
              <a:rPr lang="en-GB" sz="2800" dirty="0" smtClean="0">
                <a:latin typeface="Comic Sans MS" panose="030F0702030302020204" pitchFamily="66" charset="0"/>
              </a:rPr>
              <a:t>early years, reception classrooms, so </a:t>
            </a:r>
            <a:r>
              <a:rPr lang="en-GB" sz="2800" dirty="0">
                <a:latin typeface="Comic Sans MS" panose="030F0702030302020204" pitchFamily="66" charset="0"/>
              </a:rPr>
              <a:t>that every child makes good progress and no child gets </a:t>
            </a:r>
            <a:r>
              <a:rPr lang="en-GB" sz="2800" dirty="0" smtClean="0">
                <a:latin typeface="Comic Sans MS" panose="030F0702030302020204" pitchFamily="66" charset="0"/>
              </a:rPr>
              <a:t>left behind</a:t>
            </a: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• a secure foundation through planning for the learning and development of each individual </a:t>
            </a:r>
            <a:r>
              <a:rPr lang="en-GB" sz="2800" dirty="0" smtClean="0">
                <a:latin typeface="Comic Sans MS" panose="030F0702030302020204" pitchFamily="66" charset="0"/>
              </a:rPr>
              <a:t>child</a:t>
            </a:r>
            <a:endParaRPr lang="en-GB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• </a:t>
            </a:r>
            <a:r>
              <a:rPr lang="en-GB" sz="2800" dirty="0">
                <a:latin typeface="Comic Sans MS" panose="030F0702030302020204" pitchFamily="66" charset="0"/>
              </a:rPr>
              <a:t>partnership working between </a:t>
            </a:r>
            <a:r>
              <a:rPr lang="en-GB" sz="2800" dirty="0" smtClean="0">
                <a:latin typeface="Comic Sans MS" panose="030F0702030302020204" pitchFamily="66" charset="0"/>
              </a:rPr>
              <a:t>teachers </a:t>
            </a:r>
            <a:r>
              <a:rPr lang="en-GB" sz="2800" dirty="0">
                <a:latin typeface="Comic Sans MS" panose="030F0702030302020204" pitchFamily="66" charset="0"/>
              </a:rPr>
              <a:t>and with parents and/or carers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• </a:t>
            </a:r>
            <a:r>
              <a:rPr lang="en-GB" sz="2800" dirty="0">
                <a:latin typeface="Comic Sans MS" panose="030F0702030302020204" pitchFamily="66" charset="0"/>
              </a:rPr>
              <a:t>equality of opportunity and anti-discriminatory practice, ensuring that every child is included and supported</a:t>
            </a:r>
            <a:endParaRPr lang="en-GB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120" y="306884"/>
            <a:ext cx="2609192" cy="195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065" y="3084361"/>
            <a:ext cx="2693382" cy="20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21" y="416196"/>
            <a:ext cx="8453947" cy="111215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These are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characteristics of effective learning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• </a:t>
            </a: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playing and exploring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• active learning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• </a:t>
            </a: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creating and thinking critically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Within these areas, skills in these subjects will be taught and explored: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/>
              <a:t>• </a:t>
            </a: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communication and language   • literacy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mathematics  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personal, social and emotional development  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physical development</a:t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• understanding the world </a:t>
            </a: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• 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expressive arts and design</a:t>
            </a:r>
            <a:endParaRPr lang="en-GB" sz="3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552" y="416196"/>
            <a:ext cx="2201357" cy="1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423" y="2180356"/>
            <a:ext cx="2705486" cy="2020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63" y="4232074"/>
            <a:ext cx="2507668" cy="18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 and English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Shipley we use the Read, Write, Inc. phonics and reading scheme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starts with a daily phonics lesson which teaches the children the 44 phonic sounds they need to read – speed sounds 1, 2, &amp; 3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daily word based session to use the phonic sounds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Later in the year; a daily reading session to use the words in a book and start to understand how books are read and understood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daily writing session to accompany the reading book, that teaches  how to form letters correctly and use phonics and word blending skills as an author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also use a range of books to engage and inspire the children to have a love of reading and writing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31645" y="183941"/>
            <a:ext cx="2445996" cy="1835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54130" y="2019326"/>
            <a:ext cx="2420982" cy="1815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789" y="4028000"/>
            <a:ext cx="2365852" cy="17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At Shipley we use Numicon, cubes, number blocks and counters as concrete resources that allow the children to explore number in a physical and practical way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Daily activities to explore: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Numbers to 10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Numerical patterns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Comparing numbers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Other areas of maths will be explored too: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Shape, time, fractions, measures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107825"/>
            <a:ext cx="2508695" cy="187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3215" y="2121138"/>
            <a:ext cx="2739482" cy="2054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36" y="4234317"/>
            <a:ext cx="2497762" cy="1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0639" y="379260"/>
            <a:ext cx="7683731" cy="1200329"/>
          </a:xfrm>
          <a:prstGeom prst="rect">
            <a:avLst/>
          </a:prstGeom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Working in partnership with families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Heart 3"/>
          <p:cNvSpPr/>
          <p:nvPr/>
        </p:nvSpPr>
        <p:spPr bwMode="auto">
          <a:xfrm>
            <a:off x="3340302" y="2155547"/>
            <a:ext cx="3095625" cy="2916238"/>
          </a:xfrm>
          <a:prstGeom prst="hear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33075" y="2972692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863" y="3061454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Children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215" y="2972692"/>
            <a:ext cx="276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Parents and carers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944" y="5259205"/>
            <a:ext cx="4086337" cy="14369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003" y="440574"/>
            <a:ext cx="748298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Meet the Willows team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22400"/>
            <a:ext cx="16208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4012" y="1348769"/>
            <a:ext cx="172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00" y="1484312"/>
            <a:ext cx="2020764" cy="19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467" y="1949219"/>
            <a:ext cx="2819163" cy="32171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881" y="4768380"/>
            <a:ext cx="279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Mrs Simpson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Willows </a:t>
            </a:r>
            <a:r>
              <a:rPr lang="en-GB" altLang="en-US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109" y="3685183"/>
            <a:ext cx="2343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Mrs Dodd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Higher Level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Teaching Assistant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9834" y="3685183"/>
            <a:ext cx="246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Ms Berry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Higher Level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Teaching Assistant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5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806" y="3724813"/>
            <a:ext cx="7042966" cy="2627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9095" y="409074"/>
            <a:ext cx="788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 phased start to the term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179" y="1395663"/>
            <a:ext cx="1007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Monday 4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September –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Storytime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2.15 – 3.00pm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Tuesday 5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September –9.00am – 1.00pm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During </a:t>
            </a:r>
            <a:r>
              <a:rPr lang="en-GB" sz="2400" dirty="0">
                <a:latin typeface="Comic Sans MS" panose="030F0702030302020204" pitchFamily="66" charset="0"/>
              </a:rPr>
              <a:t>this week we will be talking to parents about extending hours. There is flexibility as all children are different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Monday 11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September – some children may attend full time</a:t>
            </a:r>
          </a:p>
        </p:txBody>
      </p:sp>
    </p:spTree>
    <p:extLst>
      <p:ext uri="{BB962C8B-B14F-4D97-AF65-F5344CB8AC3E}">
        <p14:creationId xmlns:p14="http://schemas.microsoft.com/office/powerpoint/2010/main" val="128792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97" y="393031"/>
            <a:ext cx="8596668" cy="858253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Routines and procedures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877" y="1082843"/>
            <a:ext cx="97306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Coming into school </a:t>
            </a:r>
            <a:r>
              <a:rPr lang="en-GB" altLang="en-US" sz="2000" b="1" dirty="0" smtClean="0">
                <a:latin typeface="Comic Sans MS" panose="030F0702030302020204" pitchFamily="66" charset="0"/>
              </a:rPr>
              <a:t>at 8.40am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–parents will leave their children at the door to the classroom where Mrs. Simpson will greet them and take them into the cloakroom.</a:t>
            </a:r>
          </a:p>
          <a:p>
            <a:pPr>
              <a:defRPr/>
            </a:pPr>
            <a:r>
              <a:rPr lang="en-GB" altLang="en-US" sz="2000" b="1" dirty="0" smtClean="0">
                <a:latin typeface="Comic Sans MS" panose="030F0702030302020204" pitchFamily="66" charset="0"/>
              </a:rPr>
              <a:t>Leaving </a:t>
            </a:r>
            <a:r>
              <a:rPr lang="en-GB" altLang="en-US" sz="2000" b="1" dirty="0">
                <a:latin typeface="Comic Sans MS" panose="030F0702030302020204" pitchFamily="66" charset="0"/>
              </a:rPr>
              <a:t>School </a:t>
            </a:r>
            <a:r>
              <a:rPr lang="en-GB" altLang="en-US" sz="2000" b="1" dirty="0" smtClean="0">
                <a:latin typeface="Comic Sans MS" panose="030F0702030302020204" pitchFamily="66" charset="0"/>
              </a:rPr>
              <a:t>at 3.05pm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– </a:t>
            </a:r>
            <a:r>
              <a:rPr lang="en-GB" altLang="en-US" sz="2000" dirty="0">
                <a:latin typeface="Comic Sans MS" panose="030F0702030302020204" pitchFamily="66" charset="0"/>
              </a:rPr>
              <a:t>children will be handed to parents one at a time at the end of the session.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Lunches/Snacks/Water</a:t>
            </a:r>
            <a:r>
              <a:rPr lang="en-GB" altLang="en-US" sz="2000" dirty="0">
                <a:latin typeface="Comic Sans MS" panose="030F0702030302020204" pitchFamily="66" charset="0"/>
              </a:rPr>
              <a:t> – every child needs to bring a water bottle but fruit snacks are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provided</a:t>
            </a:r>
          </a:p>
          <a:p>
            <a:pPr>
              <a:defRPr/>
            </a:pPr>
            <a:r>
              <a:rPr lang="en-GB" altLang="en-US" sz="2000" b="1" dirty="0" smtClean="0">
                <a:latin typeface="Comic Sans MS" panose="030F0702030302020204" pitchFamily="66" charset="0"/>
              </a:rPr>
              <a:t>Book Bag</a:t>
            </a:r>
          </a:p>
          <a:p>
            <a:pPr>
              <a:defRPr/>
            </a:pPr>
            <a:r>
              <a:rPr lang="en-GB" altLang="en-US" sz="2000" dirty="0" smtClean="0">
                <a:latin typeface="Comic Sans MS" panose="030F0702030302020204" pitchFamily="66" charset="0"/>
              </a:rPr>
              <a:t>School green book bag for reading book, library book and reading journal – no need for large backpack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Toys from home </a:t>
            </a:r>
          </a:p>
          <a:p>
            <a:pPr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In the first week children may bring one small toy if they need to, after that no toys from home please.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First Aid/illness</a:t>
            </a:r>
          </a:p>
          <a:p>
            <a:pPr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First aid will be carried out by qualified first aiders and you will be notified of any illness or head injuries. The school’s medicine policy will be shared with you.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709" y="246427"/>
            <a:ext cx="2067217" cy="180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598" y="2509498"/>
            <a:ext cx="1665329" cy="17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Lunchtime and meals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386" y="1841428"/>
            <a:ext cx="8382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Children are entitled to Free school meals up to Year 2.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The hot meals are provided by Easy Lunch, a local company who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locally source </a:t>
            </a:r>
            <a:r>
              <a:rPr lang="en-GB" altLang="en-US" sz="2400" dirty="0">
                <a:latin typeface="Comic Sans MS" panose="030F0702030302020204" pitchFamily="66" charset="0"/>
              </a:rPr>
              <a:t>fresh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produce. </a:t>
            </a:r>
            <a:r>
              <a:rPr lang="en-GB" altLang="en-US" sz="2400" dirty="0">
                <a:latin typeface="Comic Sans MS" panose="030F0702030302020204" pitchFamily="66" charset="0"/>
              </a:rPr>
              <a:t>Food is not reheated, it is ‘hot boxed’ so it is hot and fresh. 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Some children prefer to bring a packed lunch. 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The children eat in the hall and are supervised at all times. Mid-day Meals Supervisors provide a variety of activities for the children on the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playground and the field </a:t>
            </a:r>
            <a:r>
              <a:rPr lang="en-GB" altLang="en-US" sz="2400" dirty="0">
                <a:latin typeface="Comic Sans MS" panose="030F0702030302020204" pitchFamily="66" charset="0"/>
              </a:rPr>
              <a:t>after they have finished their lunch.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3" y="1930400"/>
            <a:ext cx="2815389" cy="19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220" y="4592267"/>
            <a:ext cx="1657350" cy="17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00" y="4034972"/>
            <a:ext cx="2152559" cy="28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1657"/>
            <a:ext cx="8596668" cy="72281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Uniform</a:t>
            </a:r>
            <a:endParaRPr lang="en-GB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8118"/>
            <a:ext cx="8596668" cy="446075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A list of school uniform is in the school prospectus,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i</a:t>
            </a:r>
            <a:r>
              <a:rPr lang="en-GB" sz="2400" b="1" dirty="0" smtClean="0">
                <a:latin typeface="Comic Sans MS" panose="030F0702030302020204" pitchFamily="66" charset="0"/>
              </a:rPr>
              <a:t>ncluding school PE kit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Every day at school: </a:t>
            </a:r>
            <a:r>
              <a:rPr lang="en-GB" sz="2400" dirty="0" smtClean="0">
                <a:latin typeface="Comic Sans MS" panose="030F0702030302020204" pitchFamily="66" charset="0"/>
              </a:rPr>
              <a:t>wellies, waterproof coat, jumper or cardigan, water bottle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Outdoor Learning clothes</a:t>
            </a:r>
            <a:r>
              <a:rPr lang="en-GB" sz="2400" dirty="0" smtClean="0">
                <a:latin typeface="Comic Sans MS" panose="030F0702030302020204" pitchFamily="66" charset="0"/>
              </a:rPr>
              <a:t>:  2 piece waterproofs or all-in-one, wellies, layers – dark colour: short sleeve t-shirt, long sleeve-</a:t>
            </a:r>
            <a:r>
              <a:rPr lang="en-GB" sz="2400" dirty="0" err="1" smtClean="0">
                <a:latin typeface="Comic Sans MS" panose="030F0702030302020204" pitchFamily="66" charset="0"/>
              </a:rPr>
              <a:t>tshirt</a:t>
            </a:r>
            <a:r>
              <a:rPr lang="en-GB" sz="2400" dirty="0" smtClean="0">
                <a:latin typeface="Comic Sans MS" panose="030F0702030302020204" pitchFamily="66" charset="0"/>
              </a:rPr>
              <a:t>,  sweatshirt, jogging bottoms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In winter the children can wear thermals or tights</a:t>
            </a:r>
          </a:p>
          <a:p>
            <a:endParaRPr lang="en-GB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570" y="4718748"/>
            <a:ext cx="1657350" cy="14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423" y="339634"/>
            <a:ext cx="2264228" cy="1698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41" y="3755697"/>
            <a:ext cx="2894281" cy="216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5" y="4709085"/>
            <a:ext cx="1706601" cy="1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7" y="744583"/>
            <a:ext cx="114430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Building Blocks to Starting School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can help your child make a good start to school by helping them with these building blocks.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follow some rules, I can ask for help, I can use cutlery and get myself some water and a snack. I can attempt to dress </a:t>
            </a:r>
            <a:r>
              <a:rPr lang="en-GB" sz="2400" dirty="0" smtClean="0">
                <a:latin typeface="Comic Sans MS" panose="030F0702030302020204" pitchFamily="66" charset="0"/>
              </a:rPr>
              <a:t>myself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take turns and listen to others. I can help to tidy up when I have finished playing. I can recognise my name and count steps as I go up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interact with others politely and I enjoy exploring new things. I love listening to stories.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use the toilet, wash my hands and wipe my nose and put the tissue in the bin. I can mark make.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have a good routine and I can separate from my parents or main carer. I like to explore messy play. </a:t>
            </a:r>
          </a:p>
        </p:txBody>
      </p:sp>
    </p:spTree>
    <p:extLst>
      <p:ext uri="{BB962C8B-B14F-4D97-AF65-F5344CB8AC3E}">
        <p14:creationId xmlns:p14="http://schemas.microsoft.com/office/powerpoint/2010/main" val="29047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68" y="268541"/>
            <a:ext cx="8596668" cy="8665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Physical Development and Outdoor Learning</a:t>
            </a:r>
            <a:endParaRPr lang="en-GB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There will be 2 PE/music and movement sessions a week. These will give the children a mixture of movement and games skills. They will also have a wide variety of outdoor learning that will encourage physical development.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children will have one whole morning session of Outdoor Learning activities a week. Some weeks we will have a fire with hot chocolate and food that is relevant to our topic or another area of the curriculum. Other Outdoor Learning sessions will happen most days.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506186"/>
            <a:ext cx="2586445" cy="193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39495" y="3376360"/>
            <a:ext cx="2599509" cy="273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819789"/>
            <a:ext cx="3335156" cy="13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13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1003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Trebuchet MS</vt:lpstr>
      <vt:lpstr>Wingdings 3</vt:lpstr>
      <vt:lpstr>Facet</vt:lpstr>
      <vt:lpstr> Starting School 2023</vt:lpstr>
      <vt:lpstr>PowerPoint Presentation</vt:lpstr>
      <vt:lpstr>PowerPoint Presentation</vt:lpstr>
      <vt:lpstr>PowerPoint Presentation</vt:lpstr>
      <vt:lpstr>Routines and procedures</vt:lpstr>
      <vt:lpstr>Lunchtime and meals</vt:lpstr>
      <vt:lpstr>Uniform</vt:lpstr>
      <vt:lpstr>PowerPoint Presentation</vt:lpstr>
      <vt:lpstr>Physical Development and Outdoor Learning</vt:lpstr>
      <vt:lpstr>Early Years Curriculum September 2023 </vt:lpstr>
      <vt:lpstr>These are the characteristics of effective learning   • playing and exploring  • active learning  • creating and thinking critically Within these areas, skills in these subjects will be taught and explored: • communication and language   • literacy      mathematics      personal, social and emotional development          physical development  • understanding the world  • expressive arts and design</vt:lpstr>
      <vt:lpstr>Literacy and English</vt:lpstr>
      <vt:lpstr>Maths and numeracy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School 2021</dc:title>
  <dc:creator>Head</dc:creator>
  <cp:lastModifiedBy>Secretary</cp:lastModifiedBy>
  <cp:revision>46</cp:revision>
  <dcterms:created xsi:type="dcterms:W3CDTF">2021-06-22T15:24:52Z</dcterms:created>
  <dcterms:modified xsi:type="dcterms:W3CDTF">2023-05-18T08:55:54Z</dcterms:modified>
</cp:coreProperties>
</file>