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59" r:id="rId5"/>
    <p:sldId id="266" r:id="rId6"/>
    <p:sldId id="265" r:id="rId7"/>
    <p:sldId id="267" r:id="rId8"/>
    <p:sldId id="271" r:id="rId9"/>
    <p:sldId id="270" r:id="rId10"/>
    <p:sldId id="262" r:id="rId11"/>
    <p:sldId id="263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3BDA3-D1B6-4BE6-8511-F6206B8D0FC5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6D239-20D9-400A-AE5F-D8C5B8CF1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236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978" y="457200"/>
            <a:ext cx="7830589" cy="964276"/>
          </a:xfrm>
          <a:ln w="12700">
            <a:solidFill>
              <a:srgbClr val="006600"/>
            </a:solidFill>
          </a:ln>
        </p:spPr>
        <p:txBody>
          <a:bodyPr/>
          <a:lstStyle/>
          <a:p>
            <a:pPr algn="l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 Starting School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964" y="1806868"/>
            <a:ext cx="6200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6600"/>
                </a:solidFill>
                <a:latin typeface="Comic Sans MS" panose="030F0702030302020204" pitchFamily="66" charset="0"/>
              </a:rPr>
              <a:t>Welcome to Shipley Church of England Primary School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52" y="2933987"/>
            <a:ext cx="3632661" cy="2713283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53286" y="2979110"/>
            <a:ext cx="3571508" cy="266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86396" y="5864852"/>
            <a:ext cx="75151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Friendship…Faith…Future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7100" y="5846762"/>
            <a:ext cx="23749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942075" y="1421476"/>
            <a:ext cx="3165379" cy="237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99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450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Early Years Curriculum September 2024</a:t>
            </a:r>
            <a:b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7100" y="5846762"/>
            <a:ext cx="23749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7334" y="1458734"/>
            <a:ext cx="83983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latin typeface="Comic Sans MS" panose="030F0702030302020204" pitchFamily="66" charset="0"/>
              </a:rPr>
              <a:t>Quality and consistency in early years, reception classrooms, so that every child makes good progress and no child gets left behind</a:t>
            </a:r>
          </a:p>
          <a:p>
            <a:pPr>
              <a:defRPr/>
            </a:pPr>
            <a:r>
              <a:rPr lang="en-GB" sz="2800" dirty="0">
                <a:latin typeface="Comic Sans MS" panose="030F0702030302020204" pitchFamily="66" charset="0"/>
              </a:rPr>
              <a:t> • a secure foundation through planning for the learning and development of each individual child</a:t>
            </a:r>
          </a:p>
          <a:p>
            <a:pPr>
              <a:defRPr/>
            </a:pPr>
            <a:r>
              <a:rPr lang="en-GB" sz="2800" dirty="0">
                <a:latin typeface="Comic Sans MS" panose="030F0702030302020204" pitchFamily="66" charset="0"/>
              </a:rPr>
              <a:t>• partnership working between teachers and with parents and/or carers </a:t>
            </a:r>
          </a:p>
          <a:p>
            <a:pPr>
              <a:defRPr/>
            </a:pPr>
            <a:r>
              <a:rPr lang="en-GB" sz="2800" dirty="0">
                <a:latin typeface="Comic Sans MS" panose="030F0702030302020204" pitchFamily="66" charset="0"/>
              </a:rPr>
              <a:t>• equality of opportunity and anti-discriminatory practice, ensuring that every child is included and supported</a:t>
            </a:r>
            <a:endParaRPr lang="en-GB" alt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7120" y="306884"/>
            <a:ext cx="2609192" cy="1956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065" y="3084361"/>
            <a:ext cx="2693382" cy="201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18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121" y="416196"/>
            <a:ext cx="8453947" cy="1112158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These are the characteristics of effective learning</a:t>
            </a:r>
            <a:br>
              <a:rPr lang="en-GB" sz="31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100" dirty="0">
                <a:solidFill>
                  <a:schemeClr val="tx1"/>
                </a:solidFill>
                <a:latin typeface="Comic Sans MS" panose="030F0702030302020204" pitchFamily="66" charset="0"/>
              </a:rPr>
              <a:t> • playing and exploring</a:t>
            </a:r>
            <a:br>
              <a:rPr lang="en-GB" sz="31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100" dirty="0">
                <a:solidFill>
                  <a:schemeClr val="tx1"/>
                </a:solidFill>
                <a:latin typeface="Comic Sans MS" panose="030F0702030302020204" pitchFamily="66" charset="0"/>
              </a:rPr>
              <a:t> • active learning</a:t>
            </a:r>
            <a:br>
              <a:rPr lang="en-GB" sz="31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100" dirty="0">
                <a:solidFill>
                  <a:schemeClr val="tx1"/>
                </a:solidFill>
                <a:latin typeface="Comic Sans MS" panose="030F0702030302020204" pitchFamily="66" charset="0"/>
              </a:rPr>
              <a:t> • creating and thinking critically</a:t>
            </a:r>
            <a:br>
              <a:rPr lang="en-GB" sz="31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100" dirty="0">
                <a:solidFill>
                  <a:schemeClr val="tx1"/>
                </a:solidFill>
                <a:latin typeface="Comic Sans MS" panose="030F0702030302020204" pitchFamily="66" charset="0"/>
              </a:rPr>
              <a:t>Within these areas, skills in these subjects will be taught and explored:</a:t>
            </a:r>
            <a:br>
              <a:rPr lang="en-GB" sz="31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100" dirty="0"/>
              <a:t>• </a:t>
            </a:r>
            <a:r>
              <a:rPr lang="en-GB" sz="3100" dirty="0">
                <a:solidFill>
                  <a:schemeClr val="tx1"/>
                </a:solidFill>
                <a:latin typeface="Comic Sans MS" panose="030F0702030302020204" pitchFamily="66" charset="0"/>
              </a:rPr>
              <a:t>communication and language   • literacy</a:t>
            </a:r>
            <a:br>
              <a:rPr lang="en-GB" sz="31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100" dirty="0">
                <a:solidFill>
                  <a:schemeClr val="tx1"/>
                </a:solidFill>
                <a:latin typeface="Comic Sans MS" panose="030F0702030302020204" pitchFamily="66" charset="0"/>
              </a:rPr>
              <a:t>     mathematics  </a:t>
            </a:r>
            <a:br>
              <a:rPr lang="en-GB" sz="31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100" dirty="0">
                <a:solidFill>
                  <a:schemeClr val="tx1"/>
                </a:solidFill>
                <a:latin typeface="Comic Sans MS" panose="030F0702030302020204" pitchFamily="66" charset="0"/>
              </a:rPr>
              <a:t>   personal, social and emotional development  </a:t>
            </a:r>
            <a:br>
              <a:rPr lang="en-GB" sz="31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100" dirty="0">
                <a:solidFill>
                  <a:schemeClr val="tx1"/>
                </a:solidFill>
                <a:latin typeface="Comic Sans MS" panose="030F0702030302020204" pitchFamily="66" charset="0"/>
              </a:rPr>
              <a:t>       physical development</a:t>
            </a:r>
            <a:br>
              <a:rPr lang="en-GB" sz="31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100" dirty="0">
                <a:solidFill>
                  <a:schemeClr val="tx1"/>
                </a:solidFill>
                <a:latin typeface="Comic Sans MS" panose="030F0702030302020204" pitchFamily="66" charset="0"/>
              </a:rPr>
              <a:t> • understanding the world, including joining our Christian family</a:t>
            </a:r>
            <a:br>
              <a:rPr lang="en-GB" sz="31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100" dirty="0">
                <a:solidFill>
                  <a:schemeClr val="tx1"/>
                </a:solidFill>
                <a:latin typeface="Comic Sans MS" panose="030F0702030302020204" pitchFamily="66" charset="0"/>
              </a:rPr>
              <a:t>• expressive arts and design</a:t>
            </a:r>
            <a:endParaRPr lang="en-GB" sz="31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8802" y="5490838"/>
            <a:ext cx="23749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02" y="149218"/>
            <a:ext cx="2201357" cy="1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216" y="1608856"/>
            <a:ext cx="2705486" cy="20207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068" y="3470074"/>
            <a:ext cx="2507668" cy="187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71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4069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Literacy and English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9977"/>
            <a:ext cx="8596668" cy="4591385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At Shipley we use the Read, Write, Inc. phonics and reading scheme </a:t>
            </a:r>
          </a:p>
          <a:p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This starts with a daily phonics lesson which teaches the children the 44 phonic sounds they need to read – speed sounds 1, 2, &amp; 3</a:t>
            </a:r>
          </a:p>
          <a:p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 daily word based session to use the phonic sounds</a:t>
            </a:r>
          </a:p>
          <a:p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Later in the year; a daily reading session to use the words in a book and start to understand how books are read and understood</a:t>
            </a:r>
          </a:p>
          <a:p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 daily writing session to accompany the reading book, that teaches  how to form letters correctly and use phonics and word blending skills as an author</a:t>
            </a:r>
          </a:p>
          <a:p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We also use a range of topic books to engage and inspire the children to have a love of reading and writing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7100" y="5846762"/>
            <a:ext cx="23749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331645" y="183941"/>
            <a:ext cx="2445996" cy="1835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554130" y="2019326"/>
            <a:ext cx="2420982" cy="1815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1789" y="4028000"/>
            <a:ext cx="2365852" cy="17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07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2629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Maths and numeracy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2229"/>
            <a:ext cx="8596668" cy="4539133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At Shipley we use Numicon, cubes, number blocks and counters as concrete resources that allow the children to explore number in a physical and practical way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Daily activities to explore: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 Numbers to 10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Numerical patterns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Comparing numbers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Other areas of maths will be explored too: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Shape, time, fractions, measures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7100" y="5846762"/>
            <a:ext cx="23749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4002" y="107825"/>
            <a:ext cx="2508695" cy="1873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043215" y="2121138"/>
            <a:ext cx="2739482" cy="2054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836" y="4234317"/>
            <a:ext cx="2497762" cy="186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3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10639" y="379260"/>
            <a:ext cx="7683731" cy="1200329"/>
          </a:xfrm>
          <a:prstGeom prst="rect">
            <a:avLst/>
          </a:prstGeom>
          <a:ln w="127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Comic Sans MS" panose="030F0702030302020204" pitchFamily="66" charset="0"/>
              </a:rPr>
              <a:t>Working in partnership with families</a:t>
            </a:r>
          </a:p>
        </p:txBody>
      </p:sp>
      <p:sp>
        <p:nvSpPr>
          <p:cNvPr id="4" name="Heart 3"/>
          <p:cNvSpPr/>
          <p:nvPr/>
        </p:nvSpPr>
        <p:spPr bwMode="auto">
          <a:xfrm>
            <a:off x="3340302" y="2155547"/>
            <a:ext cx="3095625" cy="2916238"/>
          </a:xfrm>
          <a:prstGeom prst="heart">
            <a:avLst/>
          </a:pr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133075" y="2972692"/>
            <a:ext cx="1619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Comic Sans MS" panose="030F0702030302020204" pitchFamily="66" charset="0"/>
              </a:rPr>
              <a:t>School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863" y="3061454"/>
            <a:ext cx="2018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Comic Sans MS" panose="030F0702030302020204" pitchFamily="66" charset="0"/>
              </a:rPr>
              <a:t>Children</a:t>
            </a:r>
          </a:p>
        </p:txBody>
      </p:sp>
      <p:sp>
        <p:nvSpPr>
          <p:cNvPr id="7" name="Rectangle 6"/>
          <p:cNvSpPr/>
          <p:nvPr/>
        </p:nvSpPr>
        <p:spPr>
          <a:xfrm>
            <a:off x="544215" y="2972692"/>
            <a:ext cx="2766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Comic Sans MS" panose="030F0702030302020204" pitchFamily="66" charset="0"/>
              </a:rPr>
              <a:t>Parents and carers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944" y="5259205"/>
            <a:ext cx="4086337" cy="143697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7100" y="5846762"/>
            <a:ext cx="23749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93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9003" y="440574"/>
            <a:ext cx="5822629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Comic Sans MS" panose="030F0702030302020204" pitchFamily="66" charset="0"/>
              </a:rPr>
              <a:t>Meet the Willows team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4012" y="1348769"/>
            <a:ext cx="1727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1500" y="1484312"/>
            <a:ext cx="2020764" cy="198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3669" y="4314117"/>
            <a:ext cx="2790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Ms Clement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Willows Class Teacher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835109" y="3685183"/>
            <a:ext cx="23437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Mrs Dodd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Higher Level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Teaching Assistant</a:t>
            </a:r>
          </a:p>
        </p:txBody>
      </p:sp>
      <p:sp>
        <p:nvSpPr>
          <p:cNvPr id="9" name="Rectangle 8"/>
          <p:cNvSpPr/>
          <p:nvPr/>
        </p:nvSpPr>
        <p:spPr>
          <a:xfrm>
            <a:off x="5429834" y="3685183"/>
            <a:ext cx="2467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Ms Berry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Higher Level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Teaching Assistant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7100" y="5846762"/>
            <a:ext cx="23749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D43D428-E8F6-400A-B895-53BC82C26B11}"/>
              </a:ext>
            </a:extLst>
          </p:cNvPr>
          <p:cNvSpPr/>
          <p:nvPr/>
        </p:nvSpPr>
        <p:spPr>
          <a:xfrm>
            <a:off x="8241632" y="3685183"/>
            <a:ext cx="2467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Mrs Wood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Teaching Assistant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CE40B5-2EC5-4099-B5FC-12A8E89F7E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441"/>
          <a:stretch/>
        </p:blipFill>
        <p:spPr>
          <a:xfrm>
            <a:off x="357873" y="1701458"/>
            <a:ext cx="2061130" cy="237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5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806" y="3724813"/>
            <a:ext cx="7042966" cy="2627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7100" y="5846762"/>
            <a:ext cx="23749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9095" y="409074"/>
            <a:ext cx="7880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A phased start to the term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179" y="1395663"/>
            <a:ext cx="10070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Monday 2</a:t>
            </a:r>
            <a:r>
              <a:rPr lang="en-GB" sz="2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nd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September – Storytime 2.15 – 3.00pm</a:t>
            </a:r>
          </a:p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Tuesday 3</a:t>
            </a:r>
            <a:r>
              <a:rPr lang="en-GB" sz="2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rd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September –9.00am – 1.00pm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During this week we will be talking to parents about extending hours. There is flexibility as all children are different.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From Monday 9</a:t>
            </a:r>
            <a:r>
              <a:rPr lang="en-GB" sz="2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September – some children may attend full time</a:t>
            </a:r>
          </a:p>
        </p:txBody>
      </p:sp>
    </p:spTree>
    <p:extLst>
      <p:ext uri="{BB962C8B-B14F-4D97-AF65-F5344CB8AC3E}">
        <p14:creationId xmlns:p14="http://schemas.microsoft.com/office/powerpoint/2010/main" val="1287923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397" y="393031"/>
            <a:ext cx="8596668" cy="858253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Routines and procedures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75877" y="1082843"/>
            <a:ext cx="97306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000" b="1" dirty="0">
                <a:latin typeface="Comic Sans MS" panose="030F0702030302020204" pitchFamily="66" charset="0"/>
              </a:rPr>
              <a:t>Coming into school at 8.40am </a:t>
            </a:r>
            <a:r>
              <a:rPr lang="en-GB" altLang="en-US" sz="2000" dirty="0">
                <a:latin typeface="Comic Sans MS" panose="030F0702030302020204" pitchFamily="66" charset="0"/>
              </a:rPr>
              <a:t>–parents will leave their children at the door to the classroom where staff will greet them and take them into the cloakroom.</a:t>
            </a:r>
          </a:p>
          <a:p>
            <a:pPr>
              <a:defRPr/>
            </a:pPr>
            <a:r>
              <a:rPr lang="en-GB" altLang="en-US" sz="2000" b="1" dirty="0">
                <a:latin typeface="Comic Sans MS" panose="030F0702030302020204" pitchFamily="66" charset="0"/>
              </a:rPr>
              <a:t>Leaving School at 3.05pm</a:t>
            </a:r>
            <a:r>
              <a:rPr lang="en-GB" altLang="en-US" sz="2000" dirty="0">
                <a:latin typeface="Comic Sans MS" panose="030F0702030302020204" pitchFamily="66" charset="0"/>
              </a:rPr>
              <a:t>– children will be handed to parents one at a time at the end of the session.</a:t>
            </a:r>
          </a:p>
          <a:p>
            <a:pPr>
              <a:defRPr/>
            </a:pPr>
            <a:r>
              <a:rPr lang="en-GB" altLang="en-US" sz="2000" b="1" dirty="0">
                <a:latin typeface="Comic Sans MS" panose="030F0702030302020204" pitchFamily="66" charset="0"/>
              </a:rPr>
              <a:t>Lunches/Snacks/Water</a:t>
            </a:r>
            <a:r>
              <a:rPr lang="en-GB" altLang="en-US" sz="2000" dirty="0">
                <a:latin typeface="Comic Sans MS" panose="030F0702030302020204" pitchFamily="66" charset="0"/>
              </a:rPr>
              <a:t> – every child needs to bring a water bottle but fruit snacks are provided</a:t>
            </a:r>
          </a:p>
          <a:p>
            <a:pPr>
              <a:defRPr/>
            </a:pPr>
            <a:r>
              <a:rPr lang="en-GB" altLang="en-US" sz="2000" b="1" dirty="0">
                <a:latin typeface="Comic Sans MS" panose="030F0702030302020204" pitchFamily="66" charset="0"/>
              </a:rPr>
              <a:t>Book Bag</a:t>
            </a:r>
          </a:p>
          <a:p>
            <a:pPr>
              <a:defRPr/>
            </a:pPr>
            <a:r>
              <a:rPr lang="en-GB" altLang="en-US" sz="2000" dirty="0">
                <a:latin typeface="Comic Sans MS" panose="030F0702030302020204" pitchFamily="66" charset="0"/>
              </a:rPr>
              <a:t>School green book bag for reading book, library book and reading journal – no need for large backpack</a:t>
            </a:r>
          </a:p>
          <a:p>
            <a:pPr>
              <a:defRPr/>
            </a:pPr>
            <a:r>
              <a:rPr lang="en-GB" altLang="en-US" sz="2000" b="1" dirty="0">
                <a:latin typeface="Comic Sans MS" panose="030F0702030302020204" pitchFamily="66" charset="0"/>
              </a:rPr>
              <a:t>Toys from home </a:t>
            </a:r>
          </a:p>
          <a:p>
            <a:pPr>
              <a:defRPr/>
            </a:pPr>
            <a:r>
              <a:rPr lang="en-GB" altLang="en-US" sz="2000" dirty="0">
                <a:latin typeface="Comic Sans MS" panose="030F0702030302020204" pitchFamily="66" charset="0"/>
              </a:rPr>
              <a:t>In the first week children may bring one small toy if they need to, after that no toys from home please.</a:t>
            </a:r>
          </a:p>
          <a:p>
            <a:pPr>
              <a:defRPr/>
            </a:pPr>
            <a:r>
              <a:rPr lang="en-GB" altLang="en-US" sz="2000" b="1" dirty="0">
                <a:latin typeface="Comic Sans MS" panose="030F0702030302020204" pitchFamily="66" charset="0"/>
              </a:rPr>
              <a:t>First Aid/illness</a:t>
            </a:r>
          </a:p>
          <a:p>
            <a:pPr>
              <a:defRPr/>
            </a:pPr>
            <a:r>
              <a:rPr lang="en-GB" altLang="en-US" sz="2000" dirty="0">
                <a:latin typeface="Comic Sans MS" panose="030F0702030302020204" pitchFamily="66" charset="0"/>
              </a:rPr>
              <a:t>First aid will be carried out by qualified first aiders and you will be notified of any illness or head injuries. The school’s medicine policy will be shared with you.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7100" y="5846762"/>
            <a:ext cx="23749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4709" y="246427"/>
            <a:ext cx="2067217" cy="180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6598" y="2509498"/>
            <a:ext cx="1665329" cy="176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03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Lunchtime and meals</a:t>
            </a:r>
          </a:p>
        </p:txBody>
      </p:sp>
      <p:sp>
        <p:nvSpPr>
          <p:cNvPr id="3" name="Rectangle 2"/>
          <p:cNvSpPr/>
          <p:nvPr/>
        </p:nvSpPr>
        <p:spPr>
          <a:xfrm>
            <a:off x="316386" y="1841428"/>
            <a:ext cx="83824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Children are entitled to Free school meals up to Year 2.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The hot meals are provided by Easy Lunch, a local company who locally source fresh produce. Food is not reheated, it is ‘hot boxed’ so it is hot and fresh.  Some children prefer to bring a packed lunch.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The children eat in the hall and are supervised at all times. Mid-day Meals Supervisors provide a variety of activities for the children on the playground and the field after they have finished their lunch.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7100" y="5846762"/>
            <a:ext cx="23749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3053" y="1930400"/>
            <a:ext cx="2815389" cy="19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1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220" y="4592267"/>
            <a:ext cx="1657350" cy="174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8600" y="4034972"/>
            <a:ext cx="2152559" cy="282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1657"/>
            <a:ext cx="8596668" cy="722811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Uniform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98118"/>
            <a:ext cx="8596668" cy="4460756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A list of school uniform is in the school prospectus,</a:t>
            </a:r>
          </a:p>
          <a:p>
            <a:pPr marL="0" indent="0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including school PE kit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Every day at school: </a:t>
            </a:r>
            <a:r>
              <a:rPr lang="en-GB" sz="2400" dirty="0">
                <a:latin typeface="Comic Sans MS" panose="030F0702030302020204" pitchFamily="66" charset="0"/>
              </a:rPr>
              <a:t>wellies, waterproof coat, jumper or cardigan, water bottle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Outdoor Learning clothes</a:t>
            </a:r>
            <a:r>
              <a:rPr lang="en-GB" sz="2400" dirty="0">
                <a:latin typeface="Comic Sans MS" panose="030F0702030302020204" pitchFamily="66" charset="0"/>
              </a:rPr>
              <a:t>:  2 piece waterproofs or all-in-one, wellies, layers – dark colour: short sleeve t-shirt, long sleeve t-shirt,  sweatshirt, jogging bottoms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In winter the children can wear thermals or tights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7570" y="4718748"/>
            <a:ext cx="1657350" cy="149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423" y="339634"/>
            <a:ext cx="2264228" cy="1698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1341" y="3755697"/>
            <a:ext cx="2894281" cy="2161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5" y="4709085"/>
            <a:ext cx="1706601" cy="179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0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887" y="744583"/>
            <a:ext cx="1144306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latin typeface="Comic Sans MS" panose="030F0702030302020204" pitchFamily="66" charset="0"/>
              </a:rPr>
              <a:t>Building Blocks to Starting School </a:t>
            </a:r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You can help your child make a good start to school by helping them with these building blocks.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I can follow some rules, I can ask for help, I can use cutlery and get myself some water and a snack. I can attempt to dress myself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I can take turns and listen to others. I can help to tidy up when I have finished playing. I can recognise my name and count steps as I go up.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I can interact with others politely and I enjoy exploring new things. I love listening to stories.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I can use the toilet, wash my hands and wipe my nose and put the tissue in the bin. I can mark make.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I have a good routine and I can separate from my parents or main carer. I like to explore messy play. </a:t>
            </a:r>
          </a:p>
        </p:txBody>
      </p:sp>
    </p:spTree>
    <p:extLst>
      <p:ext uri="{BB962C8B-B14F-4D97-AF65-F5344CB8AC3E}">
        <p14:creationId xmlns:p14="http://schemas.microsoft.com/office/powerpoint/2010/main" val="2904730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768" y="268541"/>
            <a:ext cx="8596668" cy="86650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Physical Development and Outdoor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There will be 2 PE/music and movement sessions a week. These will give the children a mixture of movement and games skills. They will also have a wide variety of outdoor learning that will encourage physical development.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The children will have one whole morning session of Outdoor Learning activities a week. Some weeks we will have a fire with hot chocolate and food that is relevant to our topic or another area of the curriculum. Other Outdoor Learning sessions will happen most days.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4002" y="506186"/>
            <a:ext cx="2586445" cy="1939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339495" y="3376360"/>
            <a:ext cx="2599509" cy="2730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819789"/>
            <a:ext cx="3335156" cy="13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113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302</TotalTime>
  <Words>1026</Words>
  <Application>Microsoft Office PowerPoint</Application>
  <PresentationFormat>Widescreen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Comic Sans MS</vt:lpstr>
      <vt:lpstr>Trebuchet MS</vt:lpstr>
      <vt:lpstr>Wingdings 3</vt:lpstr>
      <vt:lpstr>Facet</vt:lpstr>
      <vt:lpstr> Starting School 2024</vt:lpstr>
      <vt:lpstr>PowerPoint Presentation</vt:lpstr>
      <vt:lpstr>PowerPoint Presentation</vt:lpstr>
      <vt:lpstr>PowerPoint Presentation</vt:lpstr>
      <vt:lpstr>Routines and procedures</vt:lpstr>
      <vt:lpstr>Lunchtime and meals</vt:lpstr>
      <vt:lpstr>Uniform</vt:lpstr>
      <vt:lpstr>PowerPoint Presentation</vt:lpstr>
      <vt:lpstr>Physical Development and Outdoor Learning</vt:lpstr>
      <vt:lpstr>Early Years Curriculum September 2024 </vt:lpstr>
      <vt:lpstr>These are the characteristics of effective learning  • playing and exploring  • active learning  • creating and thinking critically Within these areas, skills in these subjects will be taught and explored: • communication and language   • literacy      mathematics      personal, social and emotional development          physical development  • understanding the world, including joining our Christian family • expressive arts and design</vt:lpstr>
      <vt:lpstr>Literacy and English</vt:lpstr>
      <vt:lpstr>Maths and numeracy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Starting School 2021</dc:title>
  <dc:creator>Head</dc:creator>
  <cp:lastModifiedBy>Secretary</cp:lastModifiedBy>
  <cp:revision>49</cp:revision>
  <dcterms:created xsi:type="dcterms:W3CDTF">2021-06-22T15:24:52Z</dcterms:created>
  <dcterms:modified xsi:type="dcterms:W3CDTF">2024-04-26T08:44:03Z</dcterms:modified>
</cp:coreProperties>
</file>